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777" r:id="rId2"/>
  </p:sldMasterIdLst>
  <p:notesMasterIdLst>
    <p:notesMasterId r:id="rId29"/>
  </p:notesMasterIdLst>
  <p:handoutMasterIdLst>
    <p:handoutMasterId r:id="rId30"/>
  </p:handoutMasterIdLst>
  <p:sldIdLst>
    <p:sldId id="257" r:id="rId3"/>
    <p:sldId id="275" r:id="rId4"/>
    <p:sldId id="258" r:id="rId5"/>
    <p:sldId id="260" r:id="rId6"/>
    <p:sldId id="283" r:id="rId7"/>
    <p:sldId id="261" r:id="rId8"/>
    <p:sldId id="285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2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33"/>
    <a:srgbClr val="0E3361"/>
    <a:srgbClr val="F5CE4D"/>
    <a:srgbClr val="003264"/>
    <a:srgbClr val="FBCE20"/>
    <a:srgbClr val="003D7C"/>
    <a:srgbClr val="010000"/>
    <a:srgbClr val="619080"/>
    <a:srgbClr val="99CCCC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 autoAdjust="0"/>
    <p:restoredTop sz="94782" autoAdjust="0"/>
  </p:normalViewPr>
  <p:slideViewPr>
    <p:cSldViewPr snapToGrid="0">
      <p:cViewPr varScale="1">
        <p:scale>
          <a:sx n="100" d="100"/>
          <a:sy n="100" d="100"/>
        </p:scale>
        <p:origin x="22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t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510" tIns="44755" rIns="89510" bIns="44755" numCol="1" anchor="b" anchorCtr="0" compatLnSpc="1">
            <a:prstTxWarp prst="textNoShape">
              <a:avLst/>
            </a:prstTxWarp>
          </a:bodyPr>
          <a:lstStyle>
            <a:lvl1pPr algn="r" defTabSz="894378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E4E61F8C-8B83-46FD-924E-318F610A7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8013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5" tIns="46139" rIns="92275" bIns="46139" numCol="1" anchor="b" anchorCtr="0" compatLnSpc="1">
            <a:prstTxWarp prst="textNoShape">
              <a:avLst/>
            </a:prstTxWarp>
          </a:bodyPr>
          <a:lstStyle>
            <a:lvl1pPr algn="r" defTabSz="924192" eaLnBrk="0" hangingPunct="0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DB9721C8-080E-4AE7-89F7-915173249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88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D68D8-BF5F-1E44-B247-605B13F8E9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1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23637" y="-3620681"/>
            <a:ext cx="18996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3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1629A603-B828-4B44-B08F-4948D068A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183780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5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3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187E-6C29-D04E-B74E-FDB62007C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B79DE-578E-9C43-B4C1-C96641B6E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70F-9B01-E542-9424-64948C7F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762C-8AB6-9C49-8D7E-5E853EE7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377B-0F33-E84F-8380-5B445C0D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34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2066629" y="-219370"/>
            <a:ext cx="50137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509981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57674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7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 rot="5400000">
            <a:off x="4421079" y="2135077"/>
            <a:ext cx="30480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 rot="5400000">
            <a:off x="3644296" y="-3648115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6085317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661592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509285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649668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819400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707969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/>
        </p:nvSpPr>
        <p:spPr bwMode="auto">
          <a:xfrm rot="5400000">
            <a:off x="3684262" y="1398263"/>
            <a:ext cx="1778432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B24F5D11-C35C-3B41-BEC0-B2B7C02EBC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77" y="5204732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73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 userDrawn="1"/>
        </p:nvSpPr>
        <p:spPr bwMode="auto">
          <a:xfrm rot="5400000">
            <a:off x="3644297" y="1365584"/>
            <a:ext cx="184378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400800"/>
            <a:ext cx="1905000" cy="304800"/>
          </a:xfrm>
        </p:spPr>
        <p:txBody>
          <a:bodyPr anchor="ctr"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659971"/>
            <a:ext cx="7239000" cy="2582077"/>
          </a:xfrm>
        </p:spPr>
        <p:txBody>
          <a:bodyPr anchor="b"/>
          <a:lstStyle>
            <a:lvl1pPr algn="ctr">
              <a:spcAft>
                <a:spcPts val="0"/>
              </a:spcAft>
              <a:defRPr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3362155"/>
            <a:ext cx="7239000" cy="137160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 rot="5400000">
            <a:off x="4516139" y="455721"/>
            <a:ext cx="114680" cy="9141046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5485179"/>
            <a:ext cx="2343172" cy="86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8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0" y="6038330"/>
            <a:ext cx="552221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9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50" y="6038330"/>
            <a:ext cx="5521752" cy="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4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7287"/>
            <a:ext cx="8305800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555"/>
            <a:ext cx="8305800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Arial Hebrew Scholar" charset="-79"/>
                <a:ea typeface="Arial Hebrew Scholar" charset="-79"/>
                <a:cs typeface="Arial Hebrew Scholar" charset="-79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4530E-D695-45C9-AFB6-E411BBE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58556"/>
            <a:ext cx="4081571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8556"/>
            <a:ext cx="4114800" cy="5001061"/>
          </a:xfrm>
        </p:spPr>
        <p:txBody>
          <a:bodyPr anchor="t"/>
          <a:lstStyle>
            <a:lvl1pPr>
              <a:buClr>
                <a:srgbClr val="003264"/>
              </a:buClr>
              <a:buFont typeface="Arial"/>
              <a:buChar char="•"/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C9D31-C077-4F1D-9A24-5EC35A00F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59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93" y="1351145"/>
            <a:ext cx="4125260" cy="5008472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51144"/>
            <a:ext cx="4114287" cy="2439029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1" y="3868932"/>
            <a:ext cx="4114287" cy="2490685"/>
          </a:xfrm>
        </p:spPr>
        <p:txBody>
          <a:bodyPr/>
          <a:lstStyle>
            <a:lvl1pPr>
              <a:buFont typeface="Arial"/>
              <a:buChar char="•"/>
              <a:defRPr sz="2000"/>
            </a:lvl1pPr>
            <a:lvl2pPr>
              <a:defRPr sz="19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2BB6-1A9C-452C-B494-FBD8DDFC7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29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2895" y="1301922"/>
            <a:ext cx="4076033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1" y="1301922"/>
            <a:ext cx="4114287" cy="2478407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2895" y="3937845"/>
            <a:ext cx="4076033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1" y="3937845"/>
            <a:ext cx="4114287" cy="2461151"/>
          </a:xfrm>
        </p:spPr>
        <p:txBody>
          <a:bodyPr/>
          <a:lstStyle>
            <a:lvl1pPr>
              <a:defRPr sz="2100"/>
            </a:lvl1pPr>
            <a:lvl2pPr>
              <a:defRPr sz="1800">
                <a:solidFill>
                  <a:srgbClr val="0070C0"/>
                </a:solidFill>
              </a:defRPr>
            </a:lvl2pPr>
            <a:lvl3pPr>
              <a:defRPr sz="1800">
                <a:solidFill>
                  <a:srgbClr val="0070C0"/>
                </a:solidFill>
              </a:defRPr>
            </a:lvl3pPr>
            <a:lvl4pPr>
              <a:defRPr sz="1600">
                <a:solidFill>
                  <a:srgbClr val="0070C0"/>
                </a:solidFill>
              </a:defRPr>
            </a:lvl4pPr>
            <a:lvl5pPr>
              <a:defRPr sz="1400"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E62A-80FB-44D8-8A0D-CECAD572A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54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2895" y="1348711"/>
            <a:ext cx="8309593" cy="5010907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noProof="0" dirty="0"/>
              <a:t>Table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180C0-0ACE-425D-849B-9C4339D949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131"/>
            <a:ext cx="8305800" cy="990600"/>
          </a:xfrm>
        </p:spPr>
        <p:txBody>
          <a:bodyPr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768061" y="5745753"/>
            <a:ext cx="1610832" cy="304800"/>
          </a:xfrm>
        </p:spPr>
        <p:txBody>
          <a:bodyPr anchor="ctr"/>
          <a:lstStyle>
            <a:lvl1pPr algn="ctr">
              <a:defRPr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46688" y="4461865"/>
            <a:ext cx="7239000" cy="1086040"/>
          </a:xfrm>
        </p:spPr>
        <p:txBody>
          <a:bodyPr anchor="t"/>
          <a:lstStyle>
            <a:lvl1pPr marL="0" indent="0" algn="ctr">
              <a:buFontTx/>
              <a:buNone/>
              <a:defRPr sz="1800" b="0" i="0" spc="100">
                <a:solidFill>
                  <a:srgbClr val="FFFFCC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2309558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6" descr="Prim-H2L_School of Informatics Computing and Cyber Systems-rev.png">
            <a:extLst>
              <a:ext uri="{FF2B5EF4-FFF2-40B4-BE49-F238E27FC236}">
                <a16:creationId xmlns:a16="http://schemas.microsoft.com/office/drawing/2014/main" id="{C7C4CDF3-AC9D-684C-94A1-6FCDF7B8F6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492" y="388719"/>
            <a:ext cx="6625392" cy="15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371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96" y="4800600"/>
            <a:ext cx="6685089" cy="566739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0997" y="612775"/>
            <a:ext cx="6685089" cy="41148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0996" y="5367338"/>
            <a:ext cx="6685089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716E3-BCC5-4306-8204-3518F1026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867914" y="6553200"/>
            <a:ext cx="2893856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51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098" name="Picture 2" descr="NAU_Acronym_Horiz_1Line_rev-3514.png">
            <a:extLst>
              <a:ext uri="{FF2B5EF4-FFF2-40B4-BE49-F238E27FC236}">
                <a16:creationId xmlns:a16="http://schemas.microsoft.com/office/drawing/2014/main" id="{BBF33649-9580-B640-B874-C69CFE423F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30088" y="-1141517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 rot="5400000">
            <a:off x="4029446" y="1743448"/>
            <a:ext cx="1088067" cy="914104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000" dirty="0">
                <a:solidFill>
                  <a:srgbClr val="FFCC00"/>
                </a:solidFill>
              </a:rPr>
              <a:t> </a:t>
            </a:r>
          </a:p>
        </p:txBody>
      </p:sp>
      <p:pic>
        <p:nvPicPr>
          <p:cNvPr id="10" name="Picture 4" descr="NAU_Acronym_horiz_1Line-281.png">
            <a:extLst>
              <a:ext uri="{FF2B5EF4-FFF2-40B4-BE49-F238E27FC236}">
                <a16:creationId xmlns:a16="http://schemas.microsoft.com/office/drawing/2014/main" id="{F2D5B70D-8588-774A-9655-D973EBF37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7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" descr="NAU_Acronym_Horiz_1Line_rev-3514.png">
            <a:extLst>
              <a:ext uri="{FF2B5EF4-FFF2-40B4-BE49-F238E27FC236}">
                <a16:creationId xmlns:a16="http://schemas.microsoft.com/office/drawing/2014/main" id="{C42B1AFE-51D6-4146-8549-8CD89D6DF8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1144478" y="-1141522"/>
            <a:ext cx="68580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46688" y="1921457"/>
            <a:ext cx="7239000" cy="2048540"/>
          </a:xfrm>
        </p:spPr>
        <p:txBody>
          <a:bodyPr anchor="ctr"/>
          <a:lstStyle>
            <a:lvl1pPr algn="ctr">
              <a:spcAft>
                <a:spcPts val="0"/>
              </a:spcAft>
              <a:defRPr sz="2100" b="1">
                <a:solidFill>
                  <a:srgbClr val="00326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4" descr="NAU_Acronym_horiz_1Line-281.png">
            <a:extLst>
              <a:ext uri="{FF2B5EF4-FFF2-40B4-BE49-F238E27FC236}">
                <a16:creationId xmlns:a16="http://schemas.microsoft.com/office/drawing/2014/main" id="{8F1209B8-1B41-274D-B453-9A45948BE5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05" y="6141515"/>
            <a:ext cx="7122566" cy="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 userDrawn="1"/>
        </p:nvSpPr>
        <p:spPr bwMode="auto">
          <a:xfrm rot="5400000">
            <a:off x="1144478" y="-1141521"/>
            <a:ext cx="6858000" cy="91410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 userDrawn="1"/>
        </p:nvSpPr>
        <p:spPr bwMode="auto">
          <a:xfrm rot="5400000">
            <a:off x="4029445" y="1743445"/>
            <a:ext cx="1088068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9144000" cy="576992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7" name="Picture 2" descr="NAU_Acronym_Horiz_1Line_rev-3514.png">
            <a:extLst>
              <a:ext uri="{FF2B5EF4-FFF2-40B4-BE49-F238E27FC236}">
                <a16:creationId xmlns:a16="http://schemas.microsoft.com/office/drawing/2014/main" id="{0887B146-0FDD-AE40-8ED9-1F31056507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3" y="6142782"/>
            <a:ext cx="7069909" cy="3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151819"/>
            <a:ext cx="9144000" cy="400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570" y="147287"/>
            <a:ext cx="8315201" cy="990600"/>
          </a:xfrm>
        </p:spPr>
        <p:txBody>
          <a:bodyPr anchor="ctr"/>
          <a:lstStyle>
            <a:lvl1pPr>
              <a:defRPr sz="2800" cap="small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8" y="1358555"/>
            <a:ext cx="8315202" cy="5001061"/>
          </a:xfrm>
        </p:spPr>
        <p:txBody>
          <a:bodyPr/>
          <a:lstStyle>
            <a:lvl1pPr>
              <a:buClr>
                <a:srgbClr val="003264"/>
              </a:buClr>
              <a:buFont typeface="Arial"/>
              <a:buChar char="•"/>
              <a:defRPr baseline="0">
                <a:solidFill>
                  <a:srgbClr val="003D7C"/>
                </a:solidFill>
              </a:defRPr>
            </a:lvl1pPr>
            <a:lvl2pPr>
              <a:defRPr baseline="0"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 baseline="0"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66512" y="6553200"/>
            <a:ext cx="1995258" cy="304800"/>
          </a:xfrm>
          <a:ln/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46568" y="6553200"/>
            <a:ext cx="4927869" cy="3048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rgbClr val="00326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rgbClr val="003264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68" r:id="rId2"/>
    <p:sldLayoutId id="2147483796" r:id="rId3"/>
    <p:sldLayoutId id="2147483745" r:id="rId4"/>
    <p:sldLayoutId id="2147483774" r:id="rId5"/>
    <p:sldLayoutId id="2147483771" r:id="rId6"/>
    <p:sldLayoutId id="2147483798" r:id="rId7"/>
    <p:sldLayoutId id="2147483770" r:id="rId8"/>
    <p:sldLayoutId id="2147483740" r:id="rId9"/>
    <p:sldLayoutId id="2147483763" r:id="rId10"/>
    <p:sldLayoutId id="2147483742" r:id="rId11"/>
    <p:sldLayoutId id="2147483752" r:id="rId12"/>
    <p:sldLayoutId id="2147483750" r:id="rId13"/>
    <p:sldLayoutId id="2147483751" r:id="rId14"/>
    <p:sldLayoutId id="2147483747" r:id="rId15"/>
    <p:sldLayoutId id="2147483801" r:id="rId1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bg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 userDrawn="1"/>
        </p:nvSpPr>
        <p:spPr bwMode="auto">
          <a:xfrm rot="5400000">
            <a:off x="4303822" y="2020778"/>
            <a:ext cx="533400" cy="9141044"/>
          </a:xfrm>
          <a:prstGeom prst="rect">
            <a:avLst/>
          </a:prstGeom>
          <a:solidFill>
            <a:srgbClr val="00326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11" name="Rectangle 13"/>
          <p:cNvSpPr>
            <a:spLocks noChangeArrowheads="1"/>
          </p:cNvSpPr>
          <p:nvPr userDrawn="1"/>
        </p:nvSpPr>
        <p:spPr bwMode="auto">
          <a:xfrm rot="5400000">
            <a:off x="4004537" y="-4001581"/>
            <a:ext cx="1137884" cy="9141044"/>
          </a:xfrm>
          <a:prstGeom prst="rect">
            <a:avLst/>
          </a:prstGeom>
          <a:solidFill>
            <a:srgbClr val="FBCE2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defRPr/>
            </a:pPr>
            <a:endParaRPr lang="en-US" sz="200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7284"/>
            <a:ext cx="8305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68402"/>
            <a:ext cx="8305800" cy="495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8222" y="6553200"/>
            <a:ext cx="291354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238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800" b="1" i="0" u="none" kern="1500" cap="all" spc="15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5447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900" b="1" i="0" u="none" cap="all">
                <a:solidFill>
                  <a:schemeClr val="bg1"/>
                </a:solidFill>
                <a:latin typeface="Rial"/>
                <a:cs typeface="Rial"/>
              </a:defRPr>
            </a:lvl1pPr>
          </a:lstStyle>
          <a:p>
            <a:pPr>
              <a:defRPr/>
            </a:pPr>
            <a:fld id="{1BD493C5-18C0-4657-ABB8-57661F65AEB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>
            <a:off x="1074059" y="1137884"/>
            <a:ext cx="7765143" cy="159104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4107" name="Straight Connector 20"/>
          <p:cNvCxnSpPr>
            <a:cxnSpLocks noChangeShapeType="1"/>
          </p:cNvCxnSpPr>
          <p:nvPr/>
        </p:nvCxnSpPr>
        <p:spPr bwMode="auto">
          <a:xfrm rot="5400000" flipH="1" flipV="1">
            <a:off x="8570914" y="723901"/>
            <a:ext cx="77788" cy="1587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73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9" r:id="rId2"/>
    <p:sldLayoutId id="2147483782" r:id="rId3"/>
    <p:sldLayoutId id="2147483797" r:id="rId4"/>
    <p:sldLayoutId id="2147483784" r:id="rId5"/>
    <p:sldLayoutId id="2147483785" r:id="rId6"/>
    <p:sldLayoutId id="2147483799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cap="all">
          <a:solidFill>
            <a:schemeClr val="tx1"/>
          </a:solidFill>
          <a:latin typeface="Arial"/>
          <a:ea typeface="+mj-ea"/>
          <a:cs typeface="Arial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D7C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Clr>
          <a:srgbClr val="003264"/>
        </a:buClr>
        <a:buChar char="•"/>
        <a:defRPr sz="2100">
          <a:solidFill>
            <a:srgbClr val="003264"/>
          </a:solidFill>
          <a:latin typeface="Arial"/>
          <a:ea typeface="+mn-ea"/>
          <a:cs typeface="Arial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Char char="–"/>
        <a:defRPr sz="1800" b="1">
          <a:solidFill>
            <a:srgbClr val="003264"/>
          </a:solidFill>
          <a:latin typeface="Arial"/>
          <a:cs typeface="Arial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Char char="•"/>
        <a:defRPr sz="1800" i="0">
          <a:solidFill>
            <a:srgbClr val="003264"/>
          </a:solidFill>
          <a:latin typeface="Arial"/>
          <a:cs typeface="Arial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rgbClr val="003264"/>
          </a:solidFill>
          <a:latin typeface="Arial"/>
          <a:cs typeface="Arial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003264"/>
          </a:solidFill>
          <a:latin typeface="Arial"/>
          <a:cs typeface="Arial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3D7C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tep-by-step">
            <a:extLst>
              <a:ext uri="{FF2B5EF4-FFF2-40B4-BE49-F238E27FC236}">
                <a16:creationId xmlns:a16="http://schemas.microsoft.com/office/drawing/2014/main" id="{B480B208-B4A8-6D49-B238-B10368E7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" y="474907"/>
            <a:ext cx="9144000" cy="3706415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AD17D-CC97-6048-AD8C-F9BAE9399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CS499 - Open Source software development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8A15C-1715-7247-A132-2DFFA991B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Lecture #06: How to contribute to Open Source Software: the Process </a:t>
            </a:r>
          </a:p>
          <a:p>
            <a:r>
              <a:rPr lang="en-US" sz="2400" dirty="0"/>
              <a:t>Dr. Igor Steinmacher</a:t>
            </a:r>
          </a:p>
        </p:txBody>
      </p:sp>
    </p:spTree>
    <p:extLst>
      <p:ext uri="{BB962C8B-B14F-4D97-AF65-F5344CB8AC3E}">
        <p14:creationId xmlns:p14="http://schemas.microsoft.com/office/powerpoint/2010/main" val="392674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BF0825-C0F9-D848-AE58-59ECED9B2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1" y="2114550"/>
            <a:ext cx="9084769" cy="2628900"/>
          </a:xfrm>
        </p:spPr>
      </p:pic>
    </p:spTree>
    <p:extLst>
      <p:ext uri="{BB962C8B-B14F-4D97-AF65-F5344CB8AC3E}">
        <p14:creationId xmlns:p14="http://schemas.microsoft.com/office/powerpoint/2010/main" val="39078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OMMUNITY">
            <a:extLst>
              <a:ext uri="{FF2B5EF4-FFF2-40B4-BE49-F238E27FC236}">
                <a16:creationId xmlns:a16="http://schemas.microsoft.com/office/drawing/2014/main" id="{9392C214-8E4D-5545-A468-D966860C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09" y="3357087"/>
            <a:ext cx="5834291" cy="26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11524-5855-0E49-A5C3-B9727B06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==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379-DD60-3A4E-A0E6-97B420E8F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hide </a:t>
            </a:r>
          </a:p>
          <a:p>
            <a:r>
              <a:rPr lang="en-US" dirty="0"/>
              <a:t>Do not be afraid of them</a:t>
            </a:r>
          </a:p>
          <a:p>
            <a:r>
              <a:rPr lang="en-US" dirty="0"/>
              <a:t>Do not mind the rude/offensive messages</a:t>
            </a:r>
          </a:p>
          <a:p>
            <a:pPr lvl="1"/>
            <a:r>
              <a:rPr lang="en-US" dirty="0"/>
              <a:t>Understand responder’s side</a:t>
            </a:r>
          </a:p>
          <a:p>
            <a:endParaRPr lang="en-US" dirty="0"/>
          </a:p>
          <a:p>
            <a:r>
              <a:rPr lang="en-US" dirty="0"/>
              <a:t>Always: do your part</a:t>
            </a:r>
          </a:p>
          <a:p>
            <a:pPr lvl="1"/>
            <a:r>
              <a:rPr lang="en-US" dirty="0"/>
              <a:t>Standards</a:t>
            </a:r>
          </a:p>
          <a:p>
            <a:pPr lvl="1"/>
            <a:r>
              <a:rPr lang="en-US" dirty="0"/>
              <a:t>Respect</a:t>
            </a:r>
          </a:p>
          <a:p>
            <a:pPr lvl="1"/>
            <a:r>
              <a:rPr lang="en-US" dirty="0"/>
              <a:t>Be Proactive</a:t>
            </a:r>
          </a:p>
        </p:txBody>
      </p:sp>
    </p:spTree>
    <p:extLst>
      <p:ext uri="{BB962C8B-B14F-4D97-AF65-F5344CB8AC3E}">
        <p14:creationId xmlns:p14="http://schemas.microsoft.com/office/powerpoint/2010/main" val="327052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C68F-FDD9-3C44-8C32-AB752D6B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the project!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3B0E-0571-E64D-BE2A-DF29AA82A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397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page</a:t>
            </a:r>
          </a:p>
          <a:p>
            <a:endParaRPr lang="en-US" dirty="0"/>
          </a:p>
          <a:p>
            <a:r>
              <a:rPr lang="en-US" dirty="0"/>
              <a:t>Where is the repo/source code?</a:t>
            </a:r>
          </a:p>
          <a:p>
            <a:endParaRPr lang="en-US" dirty="0"/>
          </a:p>
          <a:p>
            <a:r>
              <a:rPr lang="en-US" dirty="0"/>
              <a:t>Issue tracker</a:t>
            </a:r>
          </a:p>
          <a:p>
            <a:endParaRPr lang="en-US" dirty="0"/>
          </a:p>
          <a:p>
            <a:r>
              <a:rPr lang="en-US" dirty="0"/>
              <a:t>Communication means</a:t>
            </a:r>
          </a:p>
          <a:p>
            <a:endParaRPr lang="en-US" dirty="0"/>
          </a:p>
          <a:p>
            <a:r>
              <a:rPr lang="en-US" dirty="0"/>
              <a:t>Wikis, documentation repos, etc.</a:t>
            </a:r>
          </a:p>
        </p:txBody>
      </p:sp>
      <p:pic>
        <p:nvPicPr>
          <p:cNvPr id="2050" name="Picture 2" descr="Image result for learn">
            <a:extLst>
              <a:ext uri="{FF2B5EF4-FFF2-40B4-BE49-F238E27FC236}">
                <a16:creationId xmlns:a16="http://schemas.microsoft.com/office/drawing/2014/main" id="{3EEA5702-DEFB-2A4A-BC34-3E7CF0C5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3609637"/>
            <a:ext cx="4251960" cy="23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5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 descr="Image result for git clone">
            <a:extLst>
              <a:ext uri="{FF2B5EF4-FFF2-40B4-BE49-F238E27FC236}">
                <a16:creationId xmlns:a16="http://schemas.microsoft.com/office/drawing/2014/main" id="{4262198B-991C-C74F-B2A0-9AD431052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2" b="35437"/>
          <a:stretch/>
        </p:blipFill>
        <p:spPr bwMode="auto">
          <a:xfrm>
            <a:off x="54338" y="857250"/>
            <a:ext cx="3604350" cy="10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workspace compile IDE">
            <a:extLst>
              <a:ext uri="{FF2B5EF4-FFF2-40B4-BE49-F238E27FC236}">
                <a16:creationId xmlns:a16="http://schemas.microsoft.com/office/drawing/2014/main" id="{6344A3AE-B570-6D4E-A799-2BCC24EB6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57350"/>
            <a:ext cx="4648617" cy="309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stack.imgur.com/q9aLF.png">
            <a:extLst>
              <a:ext uri="{FF2B5EF4-FFF2-40B4-BE49-F238E27FC236}">
                <a16:creationId xmlns:a16="http://schemas.microsoft.com/office/drawing/2014/main" id="{4B63DB17-2DDF-EF4D-9410-0E9F42BF3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3312" r="7178"/>
          <a:stretch/>
        </p:blipFill>
        <p:spPr bwMode="auto">
          <a:xfrm>
            <a:off x="3658688" y="2570338"/>
            <a:ext cx="5605005" cy="343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11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CFF49-3429-0240-BF90-A8E10BC59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20"/>
          <a:stretch/>
        </p:blipFill>
        <p:spPr>
          <a:xfrm>
            <a:off x="0" y="857250"/>
            <a:ext cx="6217850" cy="50962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C235AC-D4BC-6447-8733-BD35AC5B7880}"/>
              </a:ext>
            </a:extLst>
          </p:cNvPr>
          <p:cNvSpPr txBox="1"/>
          <p:nvPr/>
        </p:nvSpPr>
        <p:spPr>
          <a:xfrm rot="20027483">
            <a:off x="5224012" y="2213094"/>
            <a:ext cx="3305735" cy="30008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b="1" dirty="0"/>
              <a:t>OS dependent?</a:t>
            </a:r>
          </a:p>
          <a:p>
            <a:endParaRPr lang="en-US" sz="2700" b="1" dirty="0"/>
          </a:p>
          <a:p>
            <a:r>
              <a:rPr lang="en-US" sz="2700" b="1" dirty="0"/>
              <a:t>Specific versions?</a:t>
            </a:r>
          </a:p>
          <a:p>
            <a:endParaRPr lang="en-US" sz="2700" b="1" dirty="0"/>
          </a:p>
          <a:p>
            <a:r>
              <a:rPr lang="en-US" sz="2700" b="1" dirty="0"/>
              <a:t>IDE?</a:t>
            </a:r>
          </a:p>
          <a:p>
            <a:endParaRPr lang="en-US" sz="2700" b="1" dirty="0"/>
          </a:p>
          <a:p>
            <a:r>
              <a:rPr lang="en-US" sz="2700" b="1" dirty="0"/>
              <a:t>Disk availability?</a:t>
            </a:r>
          </a:p>
        </p:txBody>
      </p:sp>
    </p:spTree>
    <p:extLst>
      <p:ext uri="{BB962C8B-B14F-4D97-AF65-F5344CB8AC3E}">
        <p14:creationId xmlns:p14="http://schemas.microsoft.com/office/powerpoint/2010/main" val="5853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F288-D483-0F4D-9277-68D31E76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E54A-F17B-AA4E-A15A-1BF56ADF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virtual machine">
            <a:extLst>
              <a:ext uri="{FF2B5EF4-FFF2-40B4-BE49-F238E27FC236}">
                <a16:creationId xmlns:a16="http://schemas.microsoft.com/office/drawing/2014/main" id="{966889C2-348D-AD4D-9442-D0DB49D7F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b="9482"/>
          <a:stretch/>
        </p:blipFill>
        <p:spPr bwMode="auto">
          <a:xfrm>
            <a:off x="1357088" y="817233"/>
            <a:ext cx="6429824" cy="518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76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Find">
            <a:extLst>
              <a:ext uri="{FF2B5EF4-FFF2-40B4-BE49-F238E27FC236}">
                <a16:creationId xmlns:a16="http://schemas.microsoft.com/office/drawing/2014/main" id="{27589B9B-E4BF-B346-BB1B-EA66236E89D1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Finding a task</a:t>
            </a:r>
          </a:p>
        </p:txBody>
      </p:sp>
      <p:pic>
        <p:nvPicPr>
          <p:cNvPr id="7178" name="Picture 10" descr="http://www.mortylefkoe.com/wp-content/uploads/photo-for-041911-blog-post-find-relevant-beliefs.jpg">
            <a:extLst>
              <a:ext uri="{FF2B5EF4-FFF2-40B4-BE49-F238E27FC236}">
                <a16:creationId xmlns:a16="http://schemas.microsoft.com/office/drawing/2014/main" id="{0D92A13B-8138-2D44-B481-E30D9B768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8" b="12956"/>
          <a:stretch/>
        </p:blipFill>
        <p:spPr bwMode="auto">
          <a:xfrm>
            <a:off x="1985178" y="1677624"/>
            <a:ext cx="5985631" cy="432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2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E47F-186C-A648-A16C-5C310AE2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C8CA-056C-2942-9C03-1BB41E4A3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project guidelines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207F-4406-CE48-B5A4-545A1313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426" y="2757610"/>
            <a:ext cx="7091992" cy="3527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4" name="Picture 2" descr="https://felixrieseberg.com/content/images/2016/08/Screen-Shot-2015-03-09-at-3-38-07-PM.png">
            <a:extLst>
              <a:ext uri="{FF2B5EF4-FFF2-40B4-BE49-F238E27FC236}">
                <a16:creationId xmlns:a16="http://schemas.microsoft.com/office/drawing/2014/main" id="{B9AFA4B9-4A9E-2C4B-97A7-85232A75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26" y="3359692"/>
            <a:ext cx="7047782" cy="33265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3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AAFE-027B-A849-B633-D645365A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F1C8F-1C47-854D-9DDA-9A801E51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17" y="1131094"/>
            <a:ext cx="5791383" cy="486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F08E3804-170C-7B45-B5B5-9CDB93239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8828" y="1628180"/>
            <a:ext cx="5184552" cy="39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78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9844-6FB2-4541-8E09-D1383C11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/>
          <a:lstStyle/>
          <a:p>
            <a:r>
              <a:rPr lang="en-US" dirty="0"/>
              <a:t>Finding a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7AF3-B423-9948-804A-5379DE9FB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Reproduce the issue</a:t>
            </a:r>
          </a:p>
          <a:p>
            <a:endParaRPr lang="en-US" dirty="0"/>
          </a:p>
          <a:p>
            <a:r>
              <a:rPr lang="en-US" dirty="0"/>
              <a:t>Confirm with the community</a:t>
            </a:r>
          </a:p>
          <a:p>
            <a:endParaRPr lang="en-US" dirty="0"/>
          </a:p>
          <a:p>
            <a:r>
              <a:rPr lang="en-US" dirty="0"/>
              <a:t>Make the community aware</a:t>
            </a:r>
          </a:p>
          <a:p>
            <a:endParaRPr lang="en-US" dirty="0"/>
          </a:p>
          <a:p>
            <a:r>
              <a:rPr lang="en-US" b="1" dirty="0"/>
              <a:t>Dive into the code!</a:t>
            </a:r>
          </a:p>
        </p:txBody>
      </p:sp>
      <p:pic>
        <p:nvPicPr>
          <p:cNvPr id="10242" name="Picture 2" descr="Image result for I found it">
            <a:extLst>
              <a:ext uri="{FF2B5EF4-FFF2-40B4-BE49-F238E27FC236}">
                <a16:creationId xmlns:a16="http://schemas.microsoft.com/office/drawing/2014/main" id="{8C522EBF-0CD0-6A4E-A400-F65A58B0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747353"/>
            <a:ext cx="470535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31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FF95-A0CB-8848-9CEB-907A679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F3972-36B5-5A40-8AB0-5EBD93F1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about contributing to Open Source!!!</a:t>
            </a:r>
          </a:p>
          <a:p>
            <a:endParaRPr lang="en-US" dirty="0"/>
          </a:p>
          <a:p>
            <a:pPr lvl="1"/>
            <a:r>
              <a:rPr lang="en-US" dirty="0"/>
              <a:t>Many ways to do it …. HOW?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Support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Issues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6934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B00D-E714-5D45-928F-8092B7E0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the code</a:t>
            </a:r>
          </a:p>
        </p:txBody>
      </p:sp>
      <p:pic>
        <p:nvPicPr>
          <p:cNvPr id="12290" name="Picture 2" descr="Image result for matrix">
            <a:extLst>
              <a:ext uri="{FF2B5EF4-FFF2-40B4-BE49-F238E27FC236}">
                <a16:creationId xmlns:a16="http://schemas.microsoft.com/office/drawing/2014/main" id="{596E523A-0E4F-4648-BABB-407F67BB4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4" b="10234"/>
          <a:stretch/>
        </p:blipFill>
        <p:spPr bwMode="auto">
          <a:xfrm>
            <a:off x="0" y="857251"/>
            <a:ext cx="9144000" cy="51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lated image">
            <a:extLst>
              <a:ext uri="{FF2B5EF4-FFF2-40B4-BE49-F238E27FC236}">
                <a16:creationId xmlns:a16="http://schemas.microsoft.com/office/drawing/2014/main" id="{D8C84716-36DC-9E49-9D3E-708A361A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15" y="1829929"/>
            <a:ext cx="1386836" cy="11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42310B-41D1-CE47-9E73-FD02BBE4D854}"/>
              </a:ext>
            </a:extLst>
          </p:cNvPr>
          <p:cNvSpPr/>
          <p:nvPr/>
        </p:nvSpPr>
        <p:spPr>
          <a:xfrm rot="2579665">
            <a:off x="1157918" y="1991092"/>
            <a:ext cx="416004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25" b="1" dirty="0">
                <a:solidFill>
                  <a:schemeClr val="bg1"/>
                </a:solidFill>
              </a:rPr>
              <a:t>WHERE IS IT????</a:t>
            </a:r>
          </a:p>
        </p:txBody>
      </p:sp>
    </p:spTree>
    <p:extLst>
      <p:ext uri="{BB962C8B-B14F-4D97-AF65-F5344CB8AC3E}">
        <p14:creationId xmlns:p14="http://schemas.microsoft.com/office/powerpoint/2010/main" val="190424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A7FC-9DCA-1E43-9543-2CC484F0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your changes</a:t>
            </a:r>
          </a:p>
        </p:txBody>
      </p:sp>
      <p:pic>
        <p:nvPicPr>
          <p:cNvPr id="13316" name="Picture 4" descr="Image result for Find">
            <a:extLst>
              <a:ext uri="{FF2B5EF4-FFF2-40B4-BE49-F238E27FC236}">
                <a16:creationId xmlns:a16="http://schemas.microsoft.com/office/drawing/2014/main" id="{9BFB7DCC-41E8-DD47-82C1-C4F7807E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5" t="16596" r="30914" b="21198"/>
          <a:stretch/>
        </p:blipFill>
        <p:spPr bwMode="auto">
          <a:xfrm>
            <a:off x="2007738" y="1876825"/>
            <a:ext cx="4800600" cy="399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5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C75F-5CB8-6F48-978F-D948C1CC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making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9C6A6-9E62-4249-8BD0-D10F1206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Beware the standards</a:t>
            </a:r>
          </a:p>
          <a:p>
            <a:endParaRPr lang="en-US" dirty="0"/>
          </a:p>
          <a:p>
            <a:r>
              <a:rPr lang="en-US" dirty="0"/>
              <a:t>Are tests needed?</a:t>
            </a:r>
          </a:p>
          <a:p>
            <a:endParaRPr lang="en-US" dirty="0"/>
          </a:p>
          <a:p>
            <a:r>
              <a:rPr lang="en-US" dirty="0"/>
              <a:t>Re-read the contribution guidelines</a:t>
            </a:r>
          </a:p>
        </p:txBody>
      </p:sp>
      <p:pic>
        <p:nvPicPr>
          <p:cNvPr id="14342" name="Picture 6" descr="https://images.devshed.com/da/stories/Coding_Standards/Coding_Standard%5b1%5d_html_m2deb69c.png">
            <a:extLst>
              <a:ext uri="{FF2B5EF4-FFF2-40B4-BE49-F238E27FC236}">
                <a16:creationId xmlns:a16="http://schemas.microsoft.com/office/drawing/2014/main" id="{A0CD7424-A01F-264B-B79B-75545925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06" y="1470776"/>
            <a:ext cx="4410794" cy="42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1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3EBBF-C253-F14F-AF33-A2BCECBF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F414-408B-7544-BC14-E12BA3C5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Image result for i am done">
            <a:extLst>
              <a:ext uri="{FF2B5EF4-FFF2-40B4-BE49-F238E27FC236}">
                <a16:creationId xmlns:a16="http://schemas.microsoft.com/office/drawing/2014/main" id="{F96F37A4-47FD-4745-B6AF-6715ABE98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547"/>
            <a:ext cx="9144000" cy="61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9E29-145E-DE4D-8A0B-00CF04AA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your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5B13-C95A-3A45-B425-7F6814715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submission process</a:t>
            </a:r>
          </a:p>
          <a:p>
            <a:pPr lvl="1"/>
            <a:r>
              <a:rPr lang="en-US" dirty="0"/>
              <a:t>Pull-request?</a:t>
            </a:r>
          </a:p>
          <a:p>
            <a:pPr lvl="1"/>
            <a:r>
              <a:rPr lang="en-US" dirty="0"/>
              <a:t>Code review system (Gerrit)</a:t>
            </a:r>
          </a:p>
          <a:p>
            <a:r>
              <a:rPr lang="en-US" dirty="0"/>
              <a:t>Tools and needs</a:t>
            </a:r>
          </a:p>
          <a:p>
            <a:pPr lvl="1"/>
            <a:r>
              <a:rPr lang="en-US" dirty="0"/>
              <a:t>License Agreement</a:t>
            </a:r>
          </a:p>
          <a:p>
            <a:pPr lvl="1"/>
            <a:r>
              <a:rPr lang="en-US" dirty="0"/>
              <a:t>Release notes changing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664B-7415-A143-8F18-35C3965E5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0" r="8800"/>
          <a:stretch/>
        </p:blipFill>
        <p:spPr>
          <a:xfrm>
            <a:off x="2168466" y="4225407"/>
            <a:ext cx="6975535" cy="1775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9F8841-9970-8C4C-B489-1BC9A89D23BD}"/>
              </a:ext>
            </a:extLst>
          </p:cNvPr>
          <p:cNvSpPr/>
          <p:nvPr/>
        </p:nvSpPr>
        <p:spPr>
          <a:xfrm rot="19779332">
            <a:off x="3725482" y="2554769"/>
            <a:ext cx="5360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Re-read the contribution guidelines</a:t>
            </a:r>
          </a:p>
        </p:txBody>
      </p:sp>
    </p:spTree>
    <p:extLst>
      <p:ext uri="{BB962C8B-B14F-4D97-AF65-F5344CB8AC3E}">
        <p14:creationId xmlns:p14="http://schemas.microsoft.com/office/powerpoint/2010/main" val="66997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97C8-2F5B-0443-989E-3F5BF024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 your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50770-C75F-2E4B-B75A-C5938C66E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/>
          <a:lstStyle/>
          <a:p>
            <a:r>
              <a:rPr lang="en-US" dirty="0"/>
              <a:t>Own it!</a:t>
            </a:r>
          </a:p>
          <a:p>
            <a:endParaRPr lang="en-US" dirty="0"/>
          </a:p>
          <a:p>
            <a:r>
              <a:rPr lang="en-US" dirty="0"/>
              <a:t>Be responsive</a:t>
            </a:r>
          </a:p>
          <a:p>
            <a:r>
              <a:rPr lang="en-US" dirty="0"/>
              <a:t>Revise it</a:t>
            </a:r>
          </a:p>
          <a:p>
            <a:r>
              <a:rPr lang="en-US" dirty="0"/>
              <a:t>Discuss it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Image result for make it happen">
            <a:extLst>
              <a:ext uri="{FF2B5EF4-FFF2-40B4-BE49-F238E27FC236}">
                <a16:creationId xmlns:a16="http://schemas.microsoft.com/office/drawing/2014/main" id="{88FB8A0A-49EC-9441-B749-CA71A054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79" y="3730230"/>
            <a:ext cx="6832121" cy="21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11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nvas 58">
            <a:extLst>
              <a:ext uri="{FF2B5EF4-FFF2-40B4-BE49-F238E27FC236}">
                <a16:creationId xmlns:a16="http://schemas.microsoft.com/office/drawing/2014/main" id="{6EAFF6B3-B696-F344-9AE3-283CC8A6E4FC}"/>
              </a:ext>
            </a:extLst>
          </p:cNvPr>
          <p:cNvGrpSpPr/>
          <p:nvPr/>
        </p:nvGrpSpPr>
        <p:grpSpPr>
          <a:xfrm>
            <a:off x="1564763" y="714913"/>
            <a:ext cx="6509563" cy="5512280"/>
            <a:chOff x="0" y="0"/>
            <a:chExt cx="5943600" cy="528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7CC67E-8B2A-6549-BA72-4A0AA14F2643}"/>
                </a:ext>
              </a:extLst>
            </p:cNvPr>
            <p:cNvSpPr/>
            <p:nvPr/>
          </p:nvSpPr>
          <p:spPr>
            <a:xfrm>
              <a:off x="0" y="0"/>
              <a:ext cx="5943600" cy="5283200"/>
            </a:xfrm>
            <a:prstGeom prst="rect">
              <a:avLst/>
            </a:prstGeom>
          </p:spPr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C15995-DBE0-0A4A-8E84-62A4862ADA6B}"/>
                </a:ext>
              </a:extLst>
            </p:cNvPr>
            <p:cNvSpPr/>
            <p:nvPr/>
          </p:nvSpPr>
          <p:spPr>
            <a:xfrm>
              <a:off x="36003" y="131240"/>
              <a:ext cx="5715002" cy="9144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ADFE-257F-804F-AAD7-489B8AF2DFED}"/>
                </a:ext>
              </a:extLst>
            </p:cNvPr>
            <p:cNvGrpSpPr/>
            <p:nvPr/>
          </p:nvGrpSpPr>
          <p:grpSpPr>
            <a:xfrm>
              <a:off x="178968" y="817039"/>
              <a:ext cx="5486400" cy="4427181"/>
              <a:chOff x="0" y="374727"/>
              <a:chExt cx="5486400" cy="442763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6F28634-8870-A44D-87D4-2A4DC16B8FD2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487"/>
              <a:stretch/>
            </p:blipFill>
            <p:spPr bwMode="auto">
              <a:xfrm>
                <a:off x="0" y="810396"/>
                <a:ext cx="5486400" cy="3991970"/>
              </a:xfrm>
              <a:prstGeom prst="rect">
                <a:avLst/>
              </a:prstGeom>
              <a:noFill/>
              <a:ln>
                <a:solidFill>
                  <a:sysClr val="window" lastClr="FFFFFF">
                    <a:lumMod val="85000"/>
                  </a:sysClr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4" name="Curved Connector 13">
                <a:extLst>
                  <a:ext uri="{FF2B5EF4-FFF2-40B4-BE49-F238E27FC236}">
                    <a16:creationId xmlns:a16="http://schemas.microsoft.com/office/drawing/2014/main" id="{07B9D92C-7A47-C74D-96EA-59498BF1FD11}"/>
                  </a:ext>
                </a:extLst>
              </p:cNvPr>
              <p:cNvCxnSpPr/>
              <p:nvPr/>
            </p:nvCxnSpPr>
            <p:spPr>
              <a:xfrm rot="5400000">
                <a:off x="-447976" y="1054836"/>
                <a:ext cx="1556481" cy="196270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" name="Curved Connector 14">
                <a:extLst>
                  <a:ext uri="{FF2B5EF4-FFF2-40B4-BE49-F238E27FC236}">
                    <a16:creationId xmlns:a16="http://schemas.microsoft.com/office/drawing/2014/main" id="{367DB57D-7198-7048-BABA-19CC1DE7F6F0}"/>
                  </a:ext>
                </a:extLst>
              </p:cNvPr>
              <p:cNvCxnSpPr/>
              <p:nvPr/>
            </p:nvCxnSpPr>
            <p:spPr>
              <a:xfrm rot="5400000">
                <a:off x="140811" y="957459"/>
                <a:ext cx="1556122" cy="390658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" name="Curved Connector 15">
                <a:extLst>
                  <a:ext uri="{FF2B5EF4-FFF2-40B4-BE49-F238E27FC236}">
                    <a16:creationId xmlns:a16="http://schemas.microsoft.com/office/drawing/2014/main" id="{7E003805-2DFB-5849-B5AE-B8510110E23B}"/>
                  </a:ext>
                </a:extLst>
              </p:cNvPr>
              <p:cNvCxnSpPr/>
              <p:nvPr/>
            </p:nvCxnSpPr>
            <p:spPr>
              <a:xfrm rot="5400000">
                <a:off x="858718" y="990054"/>
                <a:ext cx="1556607" cy="325957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" name="Curved Connector 16">
                <a:extLst>
                  <a:ext uri="{FF2B5EF4-FFF2-40B4-BE49-F238E27FC236}">
                    <a16:creationId xmlns:a16="http://schemas.microsoft.com/office/drawing/2014/main" id="{60C3E3EB-223C-4D44-B0C0-209B7C8FD9F9}"/>
                  </a:ext>
                </a:extLst>
              </p:cNvPr>
              <p:cNvCxnSpPr/>
              <p:nvPr/>
            </p:nvCxnSpPr>
            <p:spPr>
              <a:xfrm rot="5400000">
                <a:off x="1749275" y="966207"/>
                <a:ext cx="1556604" cy="373646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" name="Curved Connector 17">
                <a:extLst>
                  <a:ext uri="{FF2B5EF4-FFF2-40B4-BE49-F238E27FC236}">
                    <a16:creationId xmlns:a16="http://schemas.microsoft.com/office/drawing/2014/main" id="{547A3F3A-8909-AE48-9D02-54D948320EF1}"/>
                  </a:ext>
                </a:extLst>
              </p:cNvPr>
              <p:cNvCxnSpPr/>
              <p:nvPr/>
            </p:nvCxnSpPr>
            <p:spPr>
              <a:xfrm rot="5400000">
                <a:off x="2572505" y="989095"/>
                <a:ext cx="1556362" cy="327630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9" name="Curved Connector 18">
                <a:extLst>
                  <a:ext uri="{FF2B5EF4-FFF2-40B4-BE49-F238E27FC236}">
                    <a16:creationId xmlns:a16="http://schemas.microsoft.com/office/drawing/2014/main" id="{476AB0E7-D370-AA49-BE45-8A9FBF2CEB35}"/>
                  </a:ext>
                </a:extLst>
              </p:cNvPr>
              <p:cNvCxnSpPr/>
              <p:nvPr/>
            </p:nvCxnSpPr>
            <p:spPr>
              <a:xfrm rot="5400000">
                <a:off x="3375032" y="991764"/>
                <a:ext cx="1556603" cy="322533"/>
              </a:xfrm>
              <a:prstGeom prst="curvedConnector3">
                <a:avLst/>
              </a:prstGeom>
              <a:noFill/>
              <a:ln w="28575" cap="flat" cmpd="sng" algn="ctr">
                <a:solidFill>
                  <a:srgbClr val="C0504D"/>
                </a:solidFill>
                <a:prstDash val="sysDot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72F7D29-D632-F543-900D-336E25722EBA}"/>
                  </a:ext>
                </a:extLst>
              </p:cNvPr>
              <p:cNvCxnSpPr/>
              <p:nvPr/>
            </p:nvCxnSpPr>
            <p:spPr>
              <a:xfrm flipH="1">
                <a:off x="0" y="2832635"/>
                <a:ext cx="54864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70879F-6C43-9A44-A40D-D7D3FB13AD0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" t="6279" r="1451" b="7272"/>
            <a:stretch/>
          </p:blipFill>
          <p:spPr>
            <a:xfrm>
              <a:off x="150303" y="245540"/>
              <a:ext cx="5457734" cy="7704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5B9EBE-84A7-9344-9A18-B14912EF88F2}"/>
                </a:ext>
              </a:extLst>
            </p:cNvPr>
            <p:cNvSpPr/>
            <p:nvPr/>
          </p:nvSpPr>
          <p:spPr>
            <a:xfrm>
              <a:off x="36001" y="1159940"/>
              <a:ext cx="5714365" cy="4114800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5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FD72FB5-D0FC-C647-9E62-8BBFCD20B11F}"/>
              </a:ext>
            </a:extLst>
          </p:cNvPr>
          <p:cNvSpPr txBox="1"/>
          <p:nvPr/>
        </p:nvSpPr>
        <p:spPr>
          <a:xfrm rot="16200000">
            <a:off x="-1836257" y="3020930"/>
            <a:ext cx="53559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0" b="1" dirty="0"/>
              <a:t>Let us help you!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029D9-C6BD-2E4D-BD88-95043754EA7B}"/>
              </a:ext>
            </a:extLst>
          </p:cNvPr>
          <p:cNvSpPr txBox="1"/>
          <p:nvPr/>
        </p:nvSpPr>
        <p:spPr>
          <a:xfrm rot="5400000">
            <a:off x="5919553" y="3136347"/>
            <a:ext cx="5054397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50" b="1" dirty="0" err="1"/>
              <a:t>www.flosscoach.com</a:t>
            </a:r>
            <a:endParaRPr lang="en-US" sz="3750" b="1" dirty="0"/>
          </a:p>
        </p:txBody>
      </p:sp>
    </p:spTree>
    <p:extLst>
      <p:ext uri="{BB962C8B-B14F-4D97-AF65-F5344CB8AC3E}">
        <p14:creationId xmlns:p14="http://schemas.microsoft.com/office/powerpoint/2010/main" val="40168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7248-85A9-3941-A833-E9A0E37E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pic>
        <p:nvPicPr>
          <p:cNvPr id="1026" name="Picture 2" descr="https://www.triggerandfreewheel.com/image/not-so-fast-buddy">
            <a:extLst>
              <a:ext uri="{FF2B5EF4-FFF2-40B4-BE49-F238E27FC236}">
                <a16:creationId xmlns:a16="http://schemas.microsoft.com/office/drawing/2014/main" id="{31F5035C-31EB-FC46-96A7-AE048E6D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95" y="1366487"/>
            <a:ext cx="6533350" cy="43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42CDF0-5D12-9E4B-AF4B-D0B9C25C7DA3}"/>
              </a:ext>
            </a:extLst>
          </p:cNvPr>
          <p:cNvSpPr/>
          <p:nvPr/>
        </p:nvSpPr>
        <p:spPr>
          <a:xfrm>
            <a:off x="1651000" y="5953765"/>
            <a:ext cx="76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www.triggerandfreewheel.com</a:t>
            </a:r>
            <a:r>
              <a:rPr lang="en-US" dirty="0"/>
              <a:t>/comic/not-so-fast-buddy</a:t>
            </a:r>
          </a:p>
        </p:txBody>
      </p:sp>
    </p:spTree>
    <p:extLst>
      <p:ext uri="{BB962C8B-B14F-4D97-AF65-F5344CB8AC3E}">
        <p14:creationId xmlns:p14="http://schemas.microsoft.com/office/powerpoint/2010/main" val="21971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5C3C-35BF-E444-9625-58F0A421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B05E-4F81-B74E-B69A-35F123A1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29B1E-A18F-854E-8174-431B8F6E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137887"/>
            <a:ext cx="9283074" cy="5221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4C08E-0AB7-3A4A-BE31-EFFF094E435B}"/>
              </a:ext>
            </a:extLst>
          </p:cNvPr>
          <p:cNvSpPr txBox="1"/>
          <p:nvPr/>
        </p:nvSpPr>
        <p:spPr>
          <a:xfrm>
            <a:off x="2937054" y="1046931"/>
            <a:ext cx="4002087" cy="6232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450" b="1" dirty="0">
                <a:solidFill>
                  <a:schemeClr val="bg1"/>
                </a:solidFill>
              </a:rPr>
              <a:t>It can be tough!</a:t>
            </a:r>
          </a:p>
        </p:txBody>
      </p:sp>
    </p:spTree>
    <p:extLst>
      <p:ext uri="{BB962C8B-B14F-4D97-AF65-F5344CB8AC3E}">
        <p14:creationId xmlns:p14="http://schemas.microsoft.com/office/powerpoint/2010/main" val="422987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ECEECBF9-D095-2D4F-9664-1A1928BB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Context</a:t>
            </a:r>
            <a:endParaRPr lang="pt-BR" altLang="pt-BR" dirty="0"/>
          </a:p>
        </p:txBody>
      </p:sp>
      <p:sp>
        <p:nvSpPr>
          <p:cNvPr id="14339" name="TextShape 2" descr=" 122">
            <a:extLst>
              <a:ext uri="{FF2B5EF4-FFF2-40B4-BE49-F238E27FC236}">
                <a16:creationId xmlns:a16="http://schemas.microsoft.com/office/drawing/2014/main" id="{3F42A9E3-2978-104D-B209-96E6CA2E8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348163"/>
            <a:ext cx="2969419" cy="10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 "/>
            </a:pP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                   </a:t>
            </a:r>
            <a:b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pt-BR" altLang="pt-BR" sz="1500" b="1">
                <a:solidFill>
                  <a:srgbClr val="000000"/>
                </a:solidFill>
                <a:latin typeface="Arial" panose="020B0604020202020204" pitchFamily="34" charset="0"/>
              </a:rPr>
              <a:t>           </a:t>
            </a:r>
            <a:endParaRPr lang="pt-BR" altLang="pt-BR" sz="1350">
              <a:latin typeface="Georgia" panose="02040502050405020303" pitchFamily="18" charset="0"/>
            </a:endParaRPr>
          </a:p>
        </p:txBody>
      </p:sp>
      <p:pic>
        <p:nvPicPr>
          <p:cNvPr id="14340" name="Imagem 5" descr=" 125">
            <a:extLst>
              <a:ext uri="{FF2B5EF4-FFF2-40B4-BE49-F238E27FC236}">
                <a16:creationId xmlns:a16="http://schemas.microsoft.com/office/drawing/2014/main" id="{3F6A8252-F497-4D42-A70E-B1F9B34A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" y="2876550"/>
            <a:ext cx="3401615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CustomShape 4" descr=" 126">
            <a:extLst>
              <a:ext uri="{FF2B5EF4-FFF2-40B4-BE49-F238E27FC236}">
                <a16:creationId xmlns:a16="http://schemas.microsoft.com/office/drawing/2014/main" id="{75BEAE21-50CC-BF40-AF45-1D38C5122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" y="1913335"/>
            <a:ext cx="3433763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Newcomers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are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explorers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who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must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orient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themselves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within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an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unfamiliar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500" b="1" dirty="0" err="1">
                <a:solidFill>
                  <a:srgbClr val="000000"/>
                </a:solidFill>
                <a:latin typeface="Arial" panose="020B0604020202020204" pitchFamily="34" charset="0"/>
              </a:rPr>
              <a:t>landscape</a:t>
            </a:r>
            <a:r>
              <a:rPr lang="pt-BR" altLang="pt-BR" sz="1500" b="1" dirty="0">
                <a:solidFill>
                  <a:srgbClr val="000000"/>
                </a:solidFill>
                <a:latin typeface="Arial" panose="020B0604020202020204" pitchFamily="34" charset="0"/>
              </a:rPr>
              <a:t>...” </a:t>
            </a:r>
            <a:endParaRPr lang="pt-BR" altLang="pt-BR" sz="1350" dirty="0">
              <a:latin typeface="Georgia" panose="02040502050405020303" pitchFamily="18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pt-BR" altLang="pt-BR" sz="1050" b="1" dirty="0">
                <a:solidFill>
                  <a:srgbClr val="000000"/>
                </a:solidFill>
                <a:latin typeface="Arial" panose="020B0604020202020204" pitchFamily="34" charset="0"/>
              </a:rPr>
              <a:t>[</a:t>
            </a:r>
            <a:r>
              <a:rPr lang="pt-BR" altLang="pt-BR" sz="1050" b="1" dirty="0" err="1">
                <a:solidFill>
                  <a:srgbClr val="000000"/>
                </a:solidFill>
                <a:latin typeface="Arial" panose="020B0604020202020204" pitchFamily="34" charset="0"/>
              </a:rPr>
              <a:t>Degenais</a:t>
            </a:r>
            <a:r>
              <a:rPr lang="pt-BR" altLang="pt-BR" sz="1050" b="1" dirty="0">
                <a:solidFill>
                  <a:srgbClr val="000000"/>
                </a:solidFill>
                <a:latin typeface="Arial" panose="020B0604020202020204" pitchFamily="34" charset="0"/>
              </a:rPr>
              <a:t> et al. 2010]</a:t>
            </a:r>
            <a:endParaRPr lang="pt-BR" altLang="pt-BR" sz="1350" dirty="0">
              <a:latin typeface="Georgia" panose="02040502050405020303" pitchFamily="18" charset="0"/>
            </a:endParaRPr>
          </a:p>
        </p:txBody>
      </p:sp>
      <p:sp>
        <p:nvSpPr>
          <p:cNvPr id="14342" name="CustomShape 5" descr=" 127">
            <a:extLst>
              <a:ext uri="{FF2B5EF4-FFF2-40B4-BE49-F238E27FC236}">
                <a16:creationId xmlns:a16="http://schemas.microsoft.com/office/drawing/2014/main" id="{D8997CF3-66C4-9244-8841-2C1B52A3D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419" y="5019676"/>
            <a:ext cx="3427810" cy="47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tIns="33750" rIns="67500" bIns="3375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900">
                <a:solidFill>
                  <a:srgbClr val="000000"/>
                </a:solidFill>
                <a:latin typeface="Arial" panose="020B0604020202020204" pitchFamily="34" charset="0"/>
              </a:rPr>
              <a:t>B. Dagenais, H. Ossher, R.K.E Bellamy, M.P. Robillard and J.P. de Vries, </a:t>
            </a:r>
            <a:r>
              <a:rPr lang="pt-BR" altLang="pt-BR" sz="900" b="1">
                <a:solidFill>
                  <a:srgbClr val="000000"/>
                </a:solidFill>
                <a:latin typeface="Arial" panose="020B0604020202020204" pitchFamily="34" charset="0"/>
              </a:rPr>
              <a:t>Moving into a new software project landscape</a:t>
            </a:r>
            <a:r>
              <a:rPr lang="pt-BR" altLang="pt-BR" sz="900">
                <a:solidFill>
                  <a:srgbClr val="000000"/>
                </a:solidFill>
                <a:latin typeface="Arial" panose="020B0604020202020204" pitchFamily="34" charset="0"/>
              </a:rPr>
              <a:t>, in ICSE 2010.</a:t>
            </a:r>
            <a:endParaRPr lang="pt-BR" altLang="pt-BR" sz="1350">
              <a:latin typeface="Georgia" panose="02040502050405020303" pitchFamily="18" charset="0"/>
            </a:endParaRPr>
          </a:p>
        </p:txBody>
      </p:sp>
      <p:sp>
        <p:nvSpPr>
          <p:cNvPr id="8" name="TextShape 2" descr=" 122">
            <a:extLst>
              <a:ext uri="{FF2B5EF4-FFF2-40B4-BE49-F238E27FC236}">
                <a16:creationId xmlns:a16="http://schemas.microsoft.com/office/drawing/2014/main" id="{6EFB12AF-B127-4845-82C3-C2EFD0495886}"/>
              </a:ext>
            </a:extLst>
          </p:cNvPr>
          <p:cNvSpPr txBox="1"/>
          <p:nvPr/>
        </p:nvSpPr>
        <p:spPr>
          <a:xfrm>
            <a:off x="5334000" y="4348163"/>
            <a:ext cx="2969419" cy="1089422"/>
          </a:xfrm>
          <a:prstGeom prst="rect">
            <a:avLst/>
          </a:prstGeo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500" b="1">
                <a:solidFill>
                  <a:srgbClr val="000000"/>
                </a:solidFill>
                <a:latin typeface="Arial"/>
              </a:rPr>
              <a:t>... and need support on their first steps</a:t>
            </a:r>
          </a:p>
          <a:p>
            <a:pPr marL="257175" indent="-257175" fontAlgn="auto">
              <a:spcBef>
                <a:spcPts val="0"/>
              </a:spcBef>
              <a:spcAft>
                <a:spcPts val="0"/>
              </a:spcAft>
              <a:buFontTx/>
              <a:buChar char=" "/>
              <a:defRPr/>
            </a:pPr>
            <a:endParaRPr sz="1500" dirty="0">
              <a:latin typeface="+mn-lt"/>
            </a:endParaRPr>
          </a:p>
        </p:txBody>
      </p:sp>
      <p:pic>
        <p:nvPicPr>
          <p:cNvPr id="9" name="Imagem 4" descr=" 124">
            <a:extLst>
              <a:ext uri="{FF2B5EF4-FFF2-40B4-BE49-F238E27FC236}">
                <a16:creationId xmlns:a16="http://schemas.microsoft.com/office/drawing/2014/main" id="{60D520F5-16EF-2843-A2C8-9DE91CE1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28" y="1802607"/>
            <a:ext cx="3165872" cy="237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2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6A91-EEF8-E54B-843B-16FAF077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/>
          <a:lstStyle/>
          <a:p>
            <a:r>
              <a:rPr lang="en-US" dirty="0"/>
              <a:t>Barriers ahead!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33123-308F-9549-8293-9983496B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314" y="1850269"/>
            <a:ext cx="9205314" cy="4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335A-FC30-1640-B0EE-B83F4F2A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2B9E-B0B7-884F-8C55-24598A3EE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7">
            <a:extLst>
              <a:ext uri="{FF2B5EF4-FFF2-40B4-BE49-F238E27FC236}">
                <a16:creationId xmlns:a16="http://schemas.microsoft.com/office/drawing/2014/main" id="{1905C7CA-2C2C-F94E-87BB-488CB6AD2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" b="5287"/>
          <a:stretch>
            <a:fillRect/>
          </a:stretch>
        </p:blipFill>
        <p:spPr bwMode="auto">
          <a:xfrm>
            <a:off x="1401763" y="0"/>
            <a:ext cx="670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833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7434-BA4B-C245-9F6D-1B7EDB49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3DC7-57FE-624F-A769-04D4731E7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Yet…</a:t>
            </a:r>
          </a:p>
          <a:p>
            <a:pPr lvl="1"/>
            <a:r>
              <a:rPr lang="en-US" dirty="0"/>
              <a:t>Proactivity</a:t>
            </a:r>
          </a:p>
          <a:p>
            <a:pPr lvl="1"/>
            <a:r>
              <a:rPr lang="en-US" dirty="0"/>
              <a:t>Social skills</a:t>
            </a:r>
          </a:p>
          <a:p>
            <a:pPr lvl="1"/>
            <a:r>
              <a:rPr lang="en-US" dirty="0"/>
              <a:t>Technical skills</a:t>
            </a:r>
          </a:p>
          <a:p>
            <a:endParaRPr lang="en-US" dirty="0"/>
          </a:p>
          <a:p>
            <a:r>
              <a:rPr lang="en-US" dirty="0"/>
              <a:t>Deviate from some barriers</a:t>
            </a:r>
          </a:p>
          <a:p>
            <a:endParaRPr lang="en-US" dirty="0"/>
          </a:p>
          <a:p>
            <a:r>
              <a:rPr lang="en-US" dirty="0"/>
              <a:t>Persist to overcome others</a:t>
            </a:r>
          </a:p>
        </p:txBody>
      </p:sp>
    </p:spTree>
    <p:extLst>
      <p:ext uri="{BB962C8B-B14F-4D97-AF65-F5344CB8AC3E}">
        <p14:creationId xmlns:p14="http://schemas.microsoft.com/office/powerpoint/2010/main" val="1047004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A576-00A9-1344-BB3F-451BC71A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And… how to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1C2D-C780-064D-B088-F75DF5A25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Contribution process is project-dependent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to interact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Tools and support infrastructure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Submission and Review process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25802"/>
      </p:ext>
    </p:extLst>
  </p:cSld>
  <p:clrMapOvr>
    <a:masterClrMapping/>
  </p:clrMapOvr>
</p:sld>
</file>

<file path=ppt/theme/theme1.xml><?xml version="1.0" encoding="utf-8"?>
<a:theme xmlns:a="http://schemas.openxmlformats.org/drawingml/2006/main" name="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ark-Blue-Vertical-PPT-Template">
  <a:themeElements>
    <a:clrScheme name="Custom 1">
      <a:dk1>
        <a:srgbClr val="003366"/>
      </a:dk1>
      <a:lt1>
        <a:srgbClr val="FFFFFF"/>
      </a:lt1>
      <a:dk2>
        <a:srgbClr val="0066B3"/>
      </a:dk2>
      <a:lt2>
        <a:srgbClr val="C3B8B2"/>
      </a:lt2>
      <a:accent1>
        <a:srgbClr val="FBB040"/>
      </a:accent1>
      <a:accent2>
        <a:srgbClr val="F07F09"/>
      </a:accent2>
      <a:accent3>
        <a:srgbClr val="B1541F"/>
      </a:accent3>
      <a:accent4>
        <a:srgbClr val="00ABA3"/>
      </a:accent4>
      <a:accent5>
        <a:srgbClr val="009DDC"/>
      </a:accent5>
      <a:accent6>
        <a:srgbClr val="0066B3"/>
      </a:accent6>
      <a:hlink>
        <a:srgbClr val="FFCC00"/>
      </a:hlink>
      <a:folHlink>
        <a:srgbClr val="00853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AU_Preside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U_Presiden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U_Presiden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13852</TotalTime>
  <Words>366</Words>
  <Application>Microsoft Macintosh PowerPoint</Application>
  <PresentationFormat>On-screen Show (4:3)</PresentationFormat>
  <Paragraphs>109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ＭＳ Ｐゴシック</vt:lpstr>
      <vt:lpstr>Arial</vt:lpstr>
      <vt:lpstr>Arial Hebrew Scholar</vt:lpstr>
      <vt:lpstr>Calibri</vt:lpstr>
      <vt:lpstr>Georgia</vt:lpstr>
      <vt:lpstr>Rial</vt:lpstr>
      <vt:lpstr>Times</vt:lpstr>
      <vt:lpstr>Dark-Blue-Vertical-PPT-Template</vt:lpstr>
      <vt:lpstr>1_Dark-Blue-Vertical-PPT-Template</vt:lpstr>
      <vt:lpstr>CS499 - Open Source software development </vt:lpstr>
      <vt:lpstr>What is it about</vt:lpstr>
      <vt:lpstr>And… how to contribute?</vt:lpstr>
      <vt:lpstr>PowerPoint Presentation</vt:lpstr>
      <vt:lpstr>Context</vt:lpstr>
      <vt:lpstr>Barriers ahead!</vt:lpstr>
      <vt:lpstr>PowerPoint Presentation</vt:lpstr>
      <vt:lpstr>And… how to contribute?</vt:lpstr>
      <vt:lpstr>And… how to contribute?</vt:lpstr>
      <vt:lpstr>PowerPoint Presentation</vt:lpstr>
      <vt:lpstr>Open Source == Community</vt:lpstr>
      <vt:lpstr>Learn about the project!</vt:lpstr>
      <vt:lpstr>PowerPoint Presentation</vt:lpstr>
      <vt:lpstr>PowerPoint Presentation</vt:lpstr>
      <vt:lpstr>PowerPoint Presentation</vt:lpstr>
      <vt:lpstr>Finding a task</vt:lpstr>
      <vt:lpstr>Finding a task</vt:lpstr>
      <vt:lpstr>Finding a task</vt:lpstr>
      <vt:lpstr>Finding a task</vt:lpstr>
      <vt:lpstr>Dive into the code</vt:lpstr>
      <vt:lpstr>Apply your changes</vt:lpstr>
      <vt:lpstr>While making changes</vt:lpstr>
      <vt:lpstr>PowerPoint Presentation</vt:lpstr>
      <vt:lpstr>Submitting your changes</vt:lpstr>
      <vt:lpstr>Follow up your submission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New leader orientation!</dc:title>
  <dc:creator>Cassandra Anderson</dc:creator>
  <cp:lastModifiedBy>Igor Steinmacher</cp:lastModifiedBy>
  <cp:revision>349</cp:revision>
  <cp:lastPrinted>2018-08-27T03:34:43Z</cp:lastPrinted>
  <dcterms:created xsi:type="dcterms:W3CDTF">2014-02-19T16:49:03Z</dcterms:created>
  <dcterms:modified xsi:type="dcterms:W3CDTF">2018-09-27T07:07:03Z</dcterms:modified>
</cp:coreProperties>
</file>